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0" r:id="rId3"/>
  </p:sldMasterIdLst>
  <p:notesMasterIdLst>
    <p:notesMasterId r:id="rId41"/>
  </p:notesMasterIdLst>
  <p:handoutMasterIdLst>
    <p:handoutMasterId r:id="rId42"/>
  </p:handoutMasterIdLst>
  <p:sldIdLst>
    <p:sldId id="274" r:id="rId4"/>
    <p:sldId id="475" r:id="rId5"/>
    <p:sldId id="538" r:id="rId6"/>
    <p:sldId id="539" r:id="rId7"/>
    <p:sldId id="540" r:id="rId8"/>
    <p:sldId id="545" r:id="rId9"/>
    <p:sldId id="541" r:id="rId10"/>
    <p:sldId id="542" r:id="rId11"/>
    <p:sldId id="543" r:id="rId12"/>
    <p:sldId id="546" r:id="rId13"/>
    <p:sldId id="548" r:id="rId14"/>
    <p:sldId id="547" r:id="rId15"/>
    <p:sldId id="551" r:id="rId16"/>
    <p:sldId id="550" r:id="rId17"/>
    <p:sldId id="549" r:id="rId18"/>
    <p:sldId id="556" r:id="rId19"/>
    <p:sldId id="554" r:id="rId20"/>
    <p:sldId id="567" r:id="rId21"/>
    <p:sldId id="552" r:id="rId22"/>
    <p:sldId id="553" r:id="rId23"/>
    <p:sldId id="568" r:id="rId24"/>
    <p:sldId id="561" r:id="rId25"/>
    <p:sldId id="555" r:id="rId26"/>
    <p:sldId id="569" r:id="rId27"/>
    <p:sldId id="570" r:id="rId28"/>
    <p:sldId id="562" r:id="rId29"/>
    <p:sldId id="544" r:id="rId30"/>
    <p:sldId id="563" r:id="rId31"/>
    <p:sldId id="566" r:id="rId32"/>
    <p:sldId id="564" r:id="rId33"/>
    <p:sldId id="557" r:id="rId34"/>
    <p:sldId id="558" r:id="rId35"/>
    <p:sldId id="559" r:id="rId36"/>
    <p:sldId id="474" r:id="rId37"/>
    <p:sldId id="572" r:id="rId38"/>
    <p:sldId id="419" r:id="rId39"/>
    <p:sldId id="420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C277"/>
    <a:srgbClr val="F0A22E"/>
    <a:srgbClr val="663606"/>
    <a:srgbClr val="603A14"/>
    <a:srgbClr val="E85C0E"/>
    <a:srgbClr val="BAB398"/>
    <a:srgbClr val="ADA485"/>
    <a:srgbClr val="C6C0AA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75" autoAdjust="0"/>
    <p:restoredTop sz="94533" autoAdjust="0"/>
  </p:normalViewPr>
  <p:slideViewPr>
    <p:cSldViewPr>
      <p:cViewPr varScale="1">
        <p:scale>
          <a:sx n="91" d="100"/>
          <a:sy n="91" d="100"/>
        </p:scale>
        <p:origin x="-108" y="-15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9/13/2015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1C33E3-88F0-47D6-959B-869C3121453C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25833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971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84FE-4AE5-402A-8F45-8233A8C35A0E}" type="datetime1">
              <a:rPr lang="en-US" smtClean="0"/>
              <a:t>9/13/2015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72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9/13/2015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001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475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54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03154-67DD-4056-8907-5F7123F885BB}" type="datetime1">
              <a:rPr lang="en-US" smtClean="0"/>
              <a:t>9/13/2015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9/13/2015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39849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hyperlink" Target="http://softuni.or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1.bp.blogspot.com/-4lDj9MWX49c/UWRo2vEgJcI/AAAAAAAAASk/BFTv8UMvfFQ/s1600/exception-hierarchy-in-java.png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28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4.png"/><Relationship Id="rId17" Type="http://schemas.openxmlformats.org/officeDocument/2006/relationships/hyperlink" Target="https://softuni.bg/courses/java-basics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23" Type="http://schemas.openxmlformats.org/officeDocument/2006/relationships/image" Target="../media/image29.png"/><Relationship Id="rId10" Type="http://schemas.openxmlformats.org/officeDocument/2006/relationships/image" Target="../media/image23.png"/><Relationship Id="rId19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5.png"/><Relationship Id="rId22" Type="http://schemas.openxmlformats.org/officeDocument/2006/relationships/hyperlink" Target="http://www.milestonesys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59" TargetMode="Externa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0412" y="685800"/>
            <a:ext cx="6925141" cy="1620864"/>
          </a:xfrm>
        </p:spPr>
        <p:txBody>
          <a:bodyPr>
            <a:normAutofit/>
          </a:bodyPr>
          <a:lstStyle/>
          <a:p>
            <a:r>
              <a:rPr lang="en-US" dirty="0" smtClean="0"/>
              <a:t>Object-Oriented Programming in Java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475007"/>
            <a:ext cx="8153400" cy="1263064"/>
          </a:xfrm>
        </p:spPr>
        <p:txBody>
          <a:bodyPr>
            <a:normAutofit/>
          </a:bodyPr>
          <a:lstStyle/>
          <a:p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How Java Implements OOP:</a:t>
            </a:r>
            <a:b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Classes, Objects, Exceptions, Etc.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grpSp>
        <p:nvGrpSpPr>
          <p:cNvPr id="13" name="Group 12"/>
          <p:cNvGrpSpPr/>
          <p:nvPr/>
        </p:nvGrpSpPr>
        <p:grpSpPr>
          <a:xfrm>
            <a:off x="3452725" y="3414018"/>
            <a:ext cx="8051887" cy="2838415"/>
            <a:chOff x="3452725" y="3414018"/>
            <a:chExt cx="8051887" cy="283841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12063" y="3893077"/>
              <a:ext cx="7992549" cy="2359356"/>
            </a:xfrm>
            <a:prstGeom prst="rect">
              <a:avLst/>
            </a:prstGeom>
          </p:spPr>
        </p:pic>
        <p:pic>
          <p:nvPicPr>
            <p:cNvPr id="3" name="Picture 4" descr="http://cdn.osxdaily.com/wp-content/uploads/2013/11/java-os-x-mavericks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93834">
              <a:off x="3452725" y="3414018"/>
              <a:ext cx="990600" cy="1842763"/>
            </a:xfrm>
            <a:prstGeom prst="rect">
              <a:avLst/>
            </a:prstGeom>
            <a:noFill/>
            <a:effectLst>
              <a:glow rad="228600">
                <a:schemeClr val="accent2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://files.softicons.com/download/system-icons/crystal-intense-icons-by-tatice/png/256/Java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00134">
              <a:off x="9840170" y="4431558"/>
              <a:ext cx="1650447" cy="165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203204" y="4724400"/>
              <a:ext cx="4648200" cy="838200"/>
            </a:xfrm>
            <a:prstGeom prst="rect">
              <a:avLst/>
            </a:prstGeom>
            <a:noFill/>
          </p:spPr>
          <p:txBody>
            <a:bodyPr wrap="none" rtlCol="0">
              <a:prstTxWarp prst="textDoubleWave1">
                <a:avLst/>
              </a:prstTxWarp>
              <a:spAutoFit/>
            </a:bodyPr>
            <a:lstStyle/>
            <a:p>
              <a:r>
                <a:rPr lang="en-US" sz="5400" b="1" dirty="0" smtClean="0">
                  <a:ln w="285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prstDash val="solid"/>
                  </a:ln>
                  <a:noFill/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Java OOP</a:t>
              </a:r>
              <a:endParaRPr lang="en-US" sz="5400" b="1" dirty="0">
                <a:ln w="28575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noFill/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30" name="Picture 29" title="Software University Foundation">
            <a:hlinkClick r:id="rId9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1983" y="1761301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Interfaces define a set of operations</a:t>
            </a:r>
          </a:p>
          <a:p>
            <a:pPr lvl="1"/>
            <a:r>
              <a:rPr lang="en-US" dirty="0" smtClean="0"/>
              <a:t>Similar to C# and C++ interfaces</a:t>
            </a:r>
          </a:p>
          <a:p>
            <a:pPr lvl="1"/>
            <a:r>
              <a:rPr lang="en-US" dirty="0" smtClean="0"/>
              <a:t>Naming pattern: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[Verb]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"able"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60412" y="3441478"/>
            <a:ext cx="10591800" cy="2806922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Movable {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move(double deltaX, double deltaY);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AreaCalculatable {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calculateArea();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4" name="Picture 2" descr="http://www.haufe-gmbh.com/tl_files/inhalte/bilder/allgemein/kabelpuzz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213" y="685800"/>
            <a:ext cx="3160799" cy="237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05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an Interface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60412" y="1225537"/>
            <a:ext cx="10591800" cy="5175263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Ball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implements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Movable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x = 0;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y = 0;</a:t>
            </a:r>
          </a:p>
          <a:p>
            <a:pPr lvl="0" defTabSz="914400"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getX()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setX(double x)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this.x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x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getY()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setY(double y)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this.y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y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move(double deltaX, double deltaY)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this.x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 deltaX;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this.y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 deltaY;		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5466513" y="5181600"/>
            <a:ext cx="4971299" cy="953453"/>
          </a:xfrm>
          <a:prstGeom prst="wedgeRoundRectCallout">
            <a:avLst>
              <a:gd name="adj1" fmla="val -66399"/>
              <a:gd name="adj2" fmla="val -55243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@Override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annotation is not mandatory. It is a compiler hint.</a:t>
            </a:r>
            <a:endParaRPr lang="bg-BG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pic>
        <p:nvPicPr>
          <p:cNvPr id="4098" name="Picture 2" descr="http://www.polyvisions.com/Websites/polyvisions/images/iStock_000018800192_Wire_and_Cab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30242" y="1447800"/>
            <a:ext cx="3523473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82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supports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abstract classes </a:t>
            </a:r>
            <a:r>
              <a:rPr lang="en-US" dirty="0" smtClean="0"/>
              <a:t>(partially implemented classes)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Classes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60412" y="1993780"/>
            <a:ext cx="10591800" cy="4358116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abstract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 Shape implements Movable, AreaCalculatable {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protected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x = 0;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protected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y = 0;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move(double deltaX, double deltaY)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this.x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 deltaX;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this.y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 deltaY;		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The method calculateArea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is intentionally left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abstract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53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supports classical OOP inheritance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60412" y="1912648"/>
            <a:ext cx="10591800" cy="4488152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Circle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extends Shape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radius;</a:t>
            </a:r>
          </a:p>
          <a:p>
            <a:pPr lvl="0" defTabSz="914400"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Circle(double x, double y, double radius) {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super(x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y);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this.radius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radius;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calculateArea() {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Math.PI * this.radius * this.radius;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5797089" y="3337979"/>
            <a:ext cx="4133099" cy="527804"/>
          </a:xfrm>
          <a:prstGeom prst="wedgeRoundRectCallout">
            <a:avLst>
              <a:gd name="adj1" fmla="val -87863"/>
              <a:gd name="adj2" fmla="val -37143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Call to a parent constructor</a:t>
            </a:r>
            <a:endParaRPr lang="bg-BG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3651361" y="4155652"/>
            <a:ext cx="4133099" cy="527804"/>
          </a:xfrm>
          <a:prstGeom prst="wedgeRoundRectCallout">
            <a:avLst>
              <a:gd name="adj1" fmla="val -62768"/>
              <a:gd name="adj2" fmla="val 43016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Override a virtual method</a:t>
            </a:r>
            <a:endParaRPr lang="bg-BG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1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Java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all methods are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dirty="0" smtClean="0"/>
              <a:t> (unless declared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dirty="0" smtClean="0"/>
              <a:t>)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Descendent classes can freely override their implementation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Overriding Virtual Methods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60412" y="2514600"/>
            <a:ext cx="10591800" cy="3963201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Circle extends Shape {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calculateArea() {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Math.PI * this.radius * this.radius;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0" defTabSz="914400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toString() {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Circle("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", " +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r=" +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")";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3767468" y="2999096"/>
            <a:ext cx="6746544" cy="527804"/>
          </a:xfrm>
          <a:prstGeom prst="wedgeRoundRectCallout">
            <a:avLst>
              <a:gd name="adj1" fmla="val -62562"/>
              <a:gd name="adj2" fmla="val 37845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annotation is non-mandatory </a:t>
            </a:r>
            <a:endParaRPr lang="bg-BG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9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supports classical OOP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polymorphism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Polymorphism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60412" y="2151921"/>
            <a:ext cx="10591800" cy="3964227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Shape[] shapes = new Shape[] {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Circle(5, 8, 12),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Rectangle(3, 7, 10, 5),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Rectangle(-1.5, 0, 2, 6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),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Circle(0, 0, 2.5)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(Shape shape : shapes) {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System.out.println(shape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"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shape.calculateArea());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6590517" y="2438400"/>
            <a:ext cx="4152095" cy="1379101"/>
          </a:xfrm>
          <a:prstGeom prst="wedgeRoundRectCallout">
            <a:avLst>
              <a:gd name="adj1" fmla="val -68027"/>
              <a:gd name="adj2" fmla="val -22298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Due to polymorphism,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Shape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variables can hold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Circle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Rectangle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objects</a:t>
            </a:r>
            <a:endParaRPr lang="bg-BG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7237413" y="4024850"/>
            <a:ext cx="3886199" cy="953453"/>
          </a:xfrm>
          <a:prstGeom prst="wedgeRoundRectCallout">
            <a:avLst>
              <a:gd name="adj1" fmla="val 1319"/>
              <a:gd name="adj2" fmla="val 86489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Invoke abstract actions, implemented in a subclass</a:t>
            </a:r>
            <a:endParaRPr lang="bg-BG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62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Enumerations (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enums</a:t>
            </a:r>
            <a:r>
              <a:rPr lang="en-US" dirty="0" smtClean="0"/>
              <a:t>) in Java are special classes that hold a set of predefined constants: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60412" y="2555544"/>
            <a:ext cx="10668000" cy="3750257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enum Day {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SUNDAY, MONDAY, TUESDAY, WEDNESDAY,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THURSDAY, FRIDAY, SATURDAY 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lvl="0" defTabSz="914400"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= Day.MONDAY;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(d == Day.MONDAY) {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System.out.println(d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MONDAY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System.out.println(d.ordinal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 // 1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157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supports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pseudo-generic</a:t>
            </a:r>
            <a:r>
              <a:rPr lang="en-US" dirty="0" smtClean="0"/>
              <a:t> classes (syntactic sugar only)</a:t>
            </a:r>
          </a:p>
          <a:p>
            <a:pPr lvl="1"/>
            <a:r>
              <a:rPr lang="en-US" dirty="0" smtClean="0"/>
              <a:t>Implemented by "type erasure" </a:t>
            </a:r>
            <a:r>
              <a:rPr lang="en-US" dirty="0" smtClean="0">
                <a:sym typeface="Wingdings" panose="05000000000000000000" pitchFamily="2" charset="2"/>
              </a:rPr>
              <a:t> all type parameters are replaced by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en-US" dirty="0" smtClean="0">
                <a:sym typeface="Wingdings" panose="05000000000000000000" pitchFamily="2" charset="2"/>
              </a:rPr>
              <a:t> during the compilation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List&lt;int&gt;</a:t>
            </a:r>
            <a:r>
              <a:rPr lang="en-US" dirty="0" smtClean="0">
                <a:sym typeface="Wingdings" panose="05000000000000000000" pitchFamily="2" charset="2"/>
              </a:rPr>
              <a:t> not supported, you should 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List&lt;Integer&gt;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Classes</a:t>
            </a:r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60412" y="3980780"/>
            <a:ext cx="10668000" cy="2039020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Pair&lt;T1, T2&gt; {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private T1 first;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private T2 second;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Pair(T1 first, T2 second) { … }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303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supports generic lists by erasing their type: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Lists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6612" y="2057400"/>
            <a:ext cx="10515600" cy="4211922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List&lt;String&gt; strings = Arrays.asList("OOP", "Java", "class");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System.out.println(strings); // [OOP, Java, class]</a:t>
            </a:r>
          </a:p>
          <a:p>
            <a:pPr lvl="0" defTabSz="914400"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List&lt;Integer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nums = new ArrayList&lt;&gt;();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nums.addAll(Arrays.asList(10, 20, 30));</a:t>
            </a:r>
          </a:p>
          <a:p>
            <a:pPr lvl="0" defTabSz="914400"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nums.add("Hello"); // Compile-time error</a:t>
            </a:r>
          </a:p>
          <a:p>
            <a:pPr lvl="0" defTabSz="914400"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((List)nums).add("Hello"); // This works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System.out.println(nums); // [10, 20, 30, Hello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lvl="0" defTabSz="914400"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num : nums) // java.lang.ClassCastException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System.out.println(num);</a:t>
            </a:r>
          </a:p>
        </p:txBody>
      </p:sp>
    </p:spTree>
    <p:extLst>
      <p:ext uri="{BB962C8B-B14F-4D97-AF65-F5344CB8AC3E}">
        <p14:creationId xmlns:p14="http://schemas.microsoft.com/office/powerpoint/2010/main" val="45218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Packages</a:t>
            </a:r>
            <a:r>
              <a:rPr lang="en-US" dirty="0" smtClean="0"/>
              <a:t> in Java hold a set of types (classes, interfaces, enumerations) and sub-packages</a:t>
            </a:r>
          </a:p>
          <a:p>
            <a:pPr lvl="1"/>
            <a:r>
              <a:rPr lang="en-US" dirty="0" smtClean="0"/>
              <a:t>Put the classes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org/example/shapes</a:t>
            </a:r>
            <a:r>
              <a:rPr lang="en-US" dirty="0" smtClean="0"/>
              <a:t> </a:t>
            </a:r>
            <a:r>
              <a:rPr lang="en-US" dirty="0"/>
              <a:t>subdirectory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6612" y="3124203"/>
            <a:ext cx="10515600" cy="947952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package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org.example.shapes;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abstract class Shape { … 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6612" y="4309848"/>
            <a:ext cx="10515600" cy="947952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package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org.example.shapes;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Circle { … }</a:t>
            </a:r>
          </a:p>
        </p:txBody>
      </p:sp>
      <p:sp>
        <p:nvSpPr>
          <p:cNvPr id="7" name="Rectangle 6"/>
          <p:cNvSpPr/>
          <p:nvPr/>
        </p:nvSpPr>
        <p:spPr>
          <a:xfrm>
            <a:off x="6932612" y="3124200"/>
            <a:ext cx="441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org/example/shapes/Shape.java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27812" y="4309848"/>
            <a:ext cx="472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org/example/shapes/Circle.java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836612" y="5486400"/>
            <a:ext cx="10515600" cy="947952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package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org.example.shapes;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Rectangle { … }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46812" y="5486400"/>
            <a:ext cx="5105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org/example/shapes/Rectangle.java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1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Classes</a:t>
            </a:r>
          </a:p>
          <a:p>
            <a:pPr marL="819096" lvl="1" indent="-514350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Fields, Properties, Methods, Constructors, Constants, Access Modifiers, Encapsulation,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Static Members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Interfaces and Abstract Classes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Inheritance and Polymorphism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Packages, Static Import, Generics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Exceptions, Enumerations, Annotations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Functional Programming: Lambda Functions and Streams </a:t>
            </a:r>
            <a:endParaRPr lang="en-US" sz="3200" noProof="1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java.lang.Object</a:t>
            </a:r>
            <a:r>
              <a:rPr lang="en-US" sz="32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3200" noProof="1"/>
              <a:t>Iterable&lt;T</a:t>
            </a:r>
            <a:r>
              <a:rPr lang="en-US" sz="3200" noProof="1" smtClean="0"/>
              <a:t>&gt;</a:t>
            </a:r>
            <a:r>
              <a:rPr lang="en-US" sz="3200" dirty="0" smtClean="0"/>
              <a:t>, Iterator&lt;E</a:t>
            </a:r>
            <a:r>
              <a:rPr lang="en-US" sz="3200" dirty="0"/>
              <a:t>&gt;</a:t>
            </a:r>
            <a:r>
              <a:rPr lang="en-US" sz="32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3200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Comparable&lt;T&gt;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25908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53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classes by full name (package name + class name):</a:t>
            </a:r>
          </a:p>
          <a:p>
            <a:endParaRPr lang="en-US" dirty="0"/>
          </a:p>
          <a:p>
            <a:r>
              <a:rPr lang="en-US" dirty="0" smtClean="0"/>
              <a:t>Importing a single class:</a:t>
            </a:r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Importing all classes from the certain package: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Packages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60412" y="1905000"/>
            <a:ext cx="10668000" cy="481670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java.util.List&lt;Integer&gt; list = java.util.Arrays.asList(5, 6, 7);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0412" y="3276600"/>
            <a:ext cx="10668000" cy="1337289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java.util.List;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java.util.Arrays;</a:t>
            </a:r>
          </a:p>
          <a:p>
            <a:pPr lvl="0" defTabSz="914400"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List&lt;Integer&gt; list = Arrays.asList(5, 6, 7);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60412" y="5486400"/>
            <a:ext cx="10668000" cy="947952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java.util.*;</a:t>
            </a:r>
          </a:p>
          <a:p>
            <a:pPr lvl="0" defTabSz="914400"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List&lt;Integer&gt; list = Arrays.asList(5, 6, 7);</a:t>
            </a:r>
          </a:p>
        </p:txBody>
      </p:sp>
    </p:spTree>
    <p:extLst>
      <p:ext uri="{BB962C8B-B14F-4D97-AF65-F5344CB8AC3E}">
        <p14:creationId xmlns:p14="http://schemas.microsoft.com/office/powerpoint/2010/main" val="15072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Static import </a:t>
            </a:r>
            <a:r>
              <a:rPr lang="en-US" dirty="0" smtClean="0"/>
              <a:t>allows using a static method from a class directly without specifying the class name: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Import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60412" y="2590800"/>
            <a:ext cx="10668000" cy="1414233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java.util.List;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static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java.util.Arrays.asList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defTabSz="914400"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List&lt;Integer&gt; list = asList(5, 6, 7); // Arrays.asList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0412" y="4453167"/>
            <a:ext cx="10668000" cy="1414233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.*;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static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java.util.Arrays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.*;</a:t>
            </a:r>
          </a:p>
          <a:p>
            <a:pPr lvl="0" defTabSz="914400"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List&lt;Integer&gt; list = asList(5, 6, 7); // Arrays.asList</a:t>
            </a:r>
          </a:p>
        </p:txBody>
      </p:sp>
    </p:spTree>
    <p:extLst>
      <p:ext uri="{BB962C8B-B14F-4D97-AF65-F5344CB8AC3E}">
        <p14:creationId xmlns:p14="http://schemas.microsoft.com/office/powerpoint/2010/main" val="17569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supports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try-catch-finally</a:t>
            </a:r>
            <a:r>
              <a:rPr lang="en-US" dirty="0" smtClean="0"/>
              <a:t> construct: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 Handling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60412" y="1981200"/>
            <a:ext cx="10668000" cy="4379212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num = "hello";</a:t>
            </a:r>
          </a:p>
          <a:p>
            <a:pPr lvl="0" defTabSz="914400"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lvl="0" defTabSz="914400"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i = Integer.parseInt(num);</a:t>
            </a:r>
          </a:p>
          <a:p>
            <a:pPr lvl="0" defTabSz="914400"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System.out.println(i);</a:t>
            </a:r>
          </a:p>
          <a:p>
            <a:pPr lvl="0" defTabSz="914400"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(NumberFormatException ex) {</a:t>
            </a:r>
          </a:p>
          <a:p>
            <a:pPr lvl="0" defTabSz="914400"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System.err.println(ex);</a:t>
            </a:r>
          </a:p>
          <a:p>
            <a:pPr lvl="0" defTabSz="914400"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finally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lvl="0" defTabSz="914400"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is always printed.");</a:t>
            </a:r>
          </a:p>
          <a:p>
            <a:pPr lvl="0" defTabSz="914400"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64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Checked exception </a:t>
            </a:r>
            <a:r>
              <a:rPr lang="en-US" dirty="0" smtClean="0"/>
              <a:t>are required to be handled or should be declared to be thrown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Unchecked exceptions </a:t>
            </a:r>
            <a:r>
              <a:rPr lang="en-US" dirty="0" smtClean="0"/>
              <a:t>(runtime exceptions) can be handled optionally: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Checked and Unchecked Exceptions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60412" y="5867400"/>
            <a:ext cx="10668000" cy="498598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Integer.parseInt("hello"); // NumberFormatException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0412" y="2411896"/>
            <a:ext cx="10668000" cy="498598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System.in.read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// This will not compile!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60412" y="3139928"/>
            <a:ext cx="10668000" cy="1311128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 {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i =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System.in.read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catch (IOException ioex) { …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76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Methods could declare what exception types might be thrown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Checked exceptions are obligatory declared in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throws</a:t>
            </a:r>
            <a:r>
              <a:rPr lang="en-US" dirty="0" smtClean="0"/>
              <a:t> clause</a:t>
            </a:r>
          </a:p>
          <a:p>
            <a:pPr lvl="1">
              <a:lnSpc>
                <a:spcPct val="100000"/>
              </a:lnSpc>
            </a:pPr>
            <a:endParaRPr lang="en-US" sz="3000" dirty="0" smtClean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Unchecked exceptions may optionally be declared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throws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Throws Declaration in Methods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12814" y="2667000"/>
            <a:ext cx="10363198" cy="1311128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 readNumberFromFile(File f)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throws IOException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912812" y="5105400"/>
            <a:ext cx="10363198" cy="904863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readNumberFromFile(File f) throws IOException,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NullPointerException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NumberFormatException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…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58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Text File – Example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25156" y="1219200"/>
            <a:ext cx="10668000" cy="5132239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readTextFile(String fileName)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throws IOException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StringBuilder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lines = new StringBuilder();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(BufferedReader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reader =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BufferedReader(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new FileReader(fileName)))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newLine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System.getProperty("line.separator");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((line = reader.readLine()) != null) {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lines.append(line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lines.append(newLine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lines.toString();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5180012" y="5181600"/>
            <a:ext cx="4876800" cy="953453"/>
          </a:xfrm>
          <a:prstGeom prst="wedgeRoundRectCallout">
            <a:avLst>
              <a:gd name="adj1" fmla="val -126484"/>
              <a:gd name="adj2" fmla="val -32883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Try-with-resources</a:t>
            </a:r>
            <a:r>
              <a: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reader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will automatically be closed at the end</a:t>
            </a:r>
            <a:endParaRPr lang="bg-BG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6475412" y="4083868"/>
            <a:ext cx="4395029" cy="953453"/>
          </a:xfrm>
          <a:prstGeom prst="wedgeRoundRectCallout">
            <a:avLst>
              <a:gd name="adj1" fmla="val -61057"/>
              <a:gd name="adj2" fmla="val -60080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 case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it will be thrown out of the method</a:t>
            </a:r>
            <a:endParaRPr lang="bg-BG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16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exceptions stay in the following class hierarchy: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Exceptions Hierarchy</a:t>
            </a:r>
            <a:endParaRPr lang="en-US" dirty="0"/>
          </a:p>
        </p:txBody>
      </p:sp>
      <p:pic>
        <p:nvPicPr>
          <p:cNvPr id="6146" name="Picture 2" descr="http://1.bp.blogspot.com/-4lDj9MWX49c/UWRo2vEgJcI/AAAAAAAAASk/BFTv8UMvfFQ/s1600/exception-hierarchy-in-java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312" y="2119204"/>
            <a:ext cx="6587024" cy="4205396"/>
          </a:xfrm>
          <a:prstGeom prst="roundRect">
            <a:avLst>
              <a:gd name="adj" fmla="val 14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95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Java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annotations</a:t>
            </a:r>
            <a:r>
              <a:rPr lang="en-US" dirty="0" smtClean="0"/>
              <a:t> add metadata to the class elements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Compiled in the class files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Accessible at runtime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Similar to the attributes in C# and .NET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25156" y="4267200"/>
            <a:ext cx="10668000" cy="904863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@SuppressWarnings({ "unchecked", "rawtypes" })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myMethod() {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25156" y="5495937"/>
            <a:ext cx="10668000" cy="904863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@Author(name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"Svetlin Nakov", date =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"10/13/2014")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myMethod() {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26" name="Picture 2" descr="http://www.partners.bg/wp-content/uploads/2012/07/%D1%81%D0%B0%D0%BC%D0%BE%D0%B7%D0%B0%D0%BB%D0%B5%D0%BF%D0%B2%D0%B0%D1%89%D0%B8-%D0%B1%D0%B5%D0%BB%D0%B5%D0%B6%D0%BA%D0%B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441" y="1884350"/>
            <a:ext cx="2997656" cy="222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88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Java 8 </a:t>
            </a:r>
            <a:r>
              <a:rPr lang="en-US" sz="3200" dirty="0"/>
              <a:t>supports functional-style operations 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streams</a:t>
            </a:r>
            <a:r>
              <a:rPr lang="en-US" sz="3200" dirty="0"/>
              <a:t> of </a:t>
            </a:r>
            <a:r>
              <a:rPr lang="en-US" sz="3200" dirty="0" smtClean="0"/>
              <a:t>elements</a:t>
            </a:r>
          </a:p>
          <a:p>
            <a:pPr lvl="1"/>
            <a:r>
              <a:rPr lang="en-US" sz="3000" dirty="0" smtClean="0"/>
              <a:t>Similar to the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System.Linq</a:t>
            </a:r>
            <a:r>
              <a:rPr lang="en-US" sz="3000" dirty="0" smtClean="0"/>
              <a:t> extension methods in C#</a:t>
            </a:r>
          </a:p>
          <a:p>
            <a:pPr lvl="1"/>
            <a:r>
              <a:rPr lang="en-US" sz="3000" dirty="0" smtClean="0"/>
              <a:t>Classes in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java.util.stream</a:t>
            </a:r>
            <a:r>
              <a:rPr lang="en-US" sz="3000" dirty="0" smtClean="0"/>
              <a:t> </a:t>
            </a:r>
            <a:r>
              <a:rPr lang="en-US" sz="3000" dirty="0"/>
              <a:t>package like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Stream&lt;T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r>
              <a:rPr lang="en-US" sz="3000" dirty="0" smtClean="0"/>
              <a:t>Lambda functions have similar syntax like in C#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Programming in Java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60412" y="4598718"/>
            <a:ext cx="10591800" cy="1649682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boolean isPrime(int number) {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return number &gt; 1 &amp;&amp;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IntStream.range(2, number).noneMatch(i -&gt; number % i == 0); 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0412" y="3820181"/>
            <a:ext cx="10591800" cy="481670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Predicate&lt;Integer&gt; isDivisible =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-&gt; number % i == 0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85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Interfaces can be implemented by lambda functions: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 as Lambda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88676" y="2031117"/>
            <a:ext cx="10972800" cy="4293483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Shape[] shapes = new Shape[] { new Circle(5, 8, 12),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Rectangle(3, 7, 10, 5), new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Rectangle(5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0, 2, 6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};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Implementing Comparator&lt;Shape&gt; with anonymous class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Arrays.sort(shapes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Comparator&lt;Shape&gt;() {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compare(Shape s1, Shape s2) {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Double.compare(s1.calculateArea(), s2.calculateArea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 defTabSz="914400"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Arrays.sort(shapes,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(s1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s2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-&gt; 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Double.compare(s1.calculateArea(), s2.calculateArea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8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in Java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76074" y="1152465"/>
            <a:ext cx="10576138" cy="5324535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 {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name;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Student(String name, int age) {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this.name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name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this.age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age;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getName() {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name;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setName(String name) {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this.name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name;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4776612" y="1018834"/>
            <a:ext cx="1828800" cy="527804"/>
          </a:xfrm>
          <a:prstGeom prst="wedgeRoundRectCallout">
            <a:avLst>
              <a:gd name="adj1" fmla="val -76469"/>
              <a:gd name="adj2" fmla="val 76353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Fields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7313612" y="1933061"/>
            <a:ext cx="2743200" cy="527804"/>
          </a:xfrm>
          <a:prstGeom prst="wedgeRoundRectCallout">
            <a:avLst>
              <a:gd name="adj1" fmla="val -65711"/>
              <a:gd name="adj2" fmla="val 45624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Constructors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695260" y="2945246"/>
            <a:ext cx="2913751" cy="953453"/>
          </a:xfrm>
          <a:prstGeom prst="wedgeRoundRectCallout">
            <a:avLst>
              <a:gd name="adj1" fmla="val -69745"/>
              <a:gd name="adj2" fmla="val 40064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Properties:</a:t>
            </a:r>
          </a:p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getter + setter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9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Streams of Elements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10716" y="2010584"/>
            <a:ext cx="5181600" cy="4154984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List&lt;Integer&gt; values =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Arrays.asList(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1, 2, 3, 4, 5, 6, 7, 8);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values.stream()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.filter(e -&gt; e &gt; 3)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.filter(e -&gt; e % 2 &gt; 0)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.map(e -&gt; e * 2)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.findFirst()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246812" y="2017216"/>
            <a:ext cx="5181600" cy="4154984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same in C#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values =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List&lt;int&gt;() {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1,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2,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4,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5,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6,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7,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8};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Console.WriteLine(values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.Where(e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e &gt; 3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.Where(e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2 &gt; 0)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.Select(e =&gt; e * 2)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.First()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6916" y="1191904"/>
            <a:ext cx="4670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Processing streams in Java: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300318" y="1191904"/>
            <a:ext cx="4829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Processing sequences in C#: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6722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en-US" noProof="1" smtClean="0"/>
              <a:t> is the base class for all Java classes, interfaces and enums</a:t>
            </a:r>
          </a:p>
          <a:p>
            <a:pPr lvl="1"/>
            <a:r>
              <a:rPr lang="en-US" noProof="1" smtClean="0"/>
              <a:t>Silently inherited by all user types (like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noProof="1" smtClean="0"/>
              <a:t> in C#)</a:t>
            </a:r>
          </a:p>
          <a:p>
            <a:r>
              <a:rPr lang="en-US" noProof="1" smtClean="0"/>
              <a:t>Important virtual methods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endParaRPr lang="en-US" noProof="1" smtClean="0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equals(Object)</a:t>
            </a:r>
            <a:r>
              <a:rPr lang="en-US" noProof="1"/>
              <a:t> – compares two objects for </a:t>
            </a:r>
            <a:r>
              <a:rPr lang="en-US" noProof="1" smtClean="0"/>
              <a:t>equality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hashCode()</a:t>
            </a:r>
            <a:r>
              <a:rPr lang="en-US" noProof="1" smtClean="0"/>
              <a:t> – calculates a hash code for using in hash tables</a:t>
            </a:r>
            <a:endParaRPr lang="en-US" noProof="1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  <a:r>
              <a:rPr lang="en-US" noProof="1" smtClean="0"/>
              <a:t> – returns a String representation of the object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clone()</a:t>
            </a:r>
            <a:r>
              <a:rPr lang="en-US" noProof="1" smtClean="0"/>
              <a:t> </a:t>
            </a:r>
            <a:r>
              <a:rPr lang="en-US" noProof="1"/>
              <a:t>– </a:t>
            </a:r>
            <a:r>
              <a:rPr lang="en-US" noProof="1" smtClean="0"/>
              <a:t>returns a copy of the object (like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ICloneable</a:t>
            </a:r>
            <a:r>
              <a:rPr lang="en-US" noProof="1" smtClean="0"/>
              <a:t> in C#)</a:t>
            </a:r>
          </a:p>
          <a:p>
            <a:pPr lvl="1"/>
            <a:endParaRPr lang="en-US" noProof="1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java.lang.Object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9465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noProof="1" smtClean="0"/>
              <a:t>Iterable</a:t>
            </a:r>
            <a:r>
              <a:rPr lang="en-US" sz="3200" dirty="0" smtClean="0"/>
              <a:t> collections allow for-each traversal: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endParaRPr lang="en-US" sz="3200" dirty="0" smtClean="0"/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endParaRPr lang="en-US" sz="3200" dirty="0" smtClean="0"/>
          </a:p>
          <a:p>
            <a:pPr>
              <a:lnSpc>
                <a:spcPct val="110000"/>
              </a:lnSpc>
            </a:pPr>
            <a:endParaRPr lang="en-US" sz="3200" dirty="0" smtClean="0"/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r>
              <a:rPr lang="en-US" sz="3200" dirty="0" smtClean="0"/>
              <a:t>Default methods in interfaces add functionality to all subclasses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/>
              <a:t>Iterable&lt;T&gt;</a:t>
            </a:r>
            <a:r>
              <a:rPr lang="en-US" dirty="0" smtClean="0"/>
              <a:t> and Iterator&lt;E&gt;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25156" y="1828800"/>
            <a:ext cx="10668000" cy="2123658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Iterable&lt;T&gt; {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Iterator&lt;T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iterator();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default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forEach(Consumer&lt;? super T&gt; action)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…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25156" y="4150007"/>
            <a:ext cx="10668000" cy="1717393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Iterator&lt;E&gt; {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hasNext();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next();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0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Java comparing objects is done</a:t>
            </a:r>
            <a:r>
              <a:rPr lang="bg-BG" dirty="0" smtClean="0"/>
              <a:t> </a:t>
            </a:r>
            <a:r>
              <a:rPr lang="en-US" dirty="0" smtClean="0"/>
              <a:t>though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Comparable&lt;T&gt;</a:t>
            </a:r>
            <a:r>
              <a:rPr lang="en-US" dirty="0" smtClean="0"/>
              <a:t> interface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compareTo(obj)</a:t>
            </a:r>
            <a:r>
              <a:rPr lang="en-US" dirty="0" smtClean="0"/>
              <a:t> returns:</a:t>
            </a:r>
          </a:p>
          <a:p>
            <a:pPr lvl="1"/>
            <a:r>
              <a:rPr lang="en-US" dirty="0" smtClean="0"/>
              <a:t>value &lt; 0 – when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object </a:t>
            </a:r>
            <a:r>
              <a:rPr lang="en-US" dirty="0"/>
              <a:t>is less </a:t>
            </a:r>
            <a:r>
              <a:rPr lang="en-US" dirty="0" smtClean="0"/>
              <a:t>than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</a:p>
          <a:p>
            <a:pPr lvl="1"/>
            <a:r>
              <a:rPr lang="en-US" dirty="0" smtClean="0"/>
              <a:t>value &gt; 0 – </a:t>
            </a:r>
            <a:r>
              <a:rPr lang="en-US" dirty="0"/>
              <a:t>when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</a:t>
            </a:r>
            <a:r>
              <a:rPr lang="en-US" dirty="0"/>
              <a:t>object is </a:t>
            </a:r>
            <a:r>
              <a:rPr lang="en-US" dirty="0" smtClean="0"/>
              <a:t>greater than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endParaRPr lang="en-US" dirty="0" smtClean="0"/>
          </a:p>
          <a:p>
            <a:pPr lvl="1"/>
            <a:r>
              <a:rPr lang="en-US" dirty="0" smtClean="0"/>
              <a:t>0 – when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dirty="0" smtClean="0"/>
              <a:t> are equal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Comparable&lt;T&gt;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25156" y="2422672"/>
            <a:ext cx="10668000" cy="1311128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Comparable&lt;T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compareTo(T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6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Java support classical OOP: classes and objects,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fields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properties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constructors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constants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access modifiers, encapsulation, static members, …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Java supports interfaces </a:t>
            </a:r>
            <a:r>
              <a:rPr lang="en-US" sz="32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sz="32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abstract classes</a:t>
            </a:r>
            <a:endParaRPr lang="en-US" sz="3200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Java supports inheritance </a:t>
            </a:r>
            <a:r>
              <a:rPr lang="en-US" sz="32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sz="32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polymorphism</a:t>
            </a:r>
            <a:endParaRPr lang="en-US" sz="3200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Java supports pseudo-generics with type erasure</a:t>
            </a:r>
            <a:endParaRPr lang="en-US" sz="3200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Java supports exceptions</a:t>
            </a:r>
            <a:r>
              <a:rPr lang="en-US" sz="32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32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enumerations and annotations</a:t>
            </a:r>
            <a:endParaRPr lang="en-US" sz="3200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Functional programming in Java:</a:t>
            </a:r>
          </a:p>
          <a:p>
            <a:pPr marL="723900" lvl="1" indent="-420688">
              <a:lnSpc>
                <a:spcPct val="95000"/>
              </a:lnSpc>
            </a:pPr>
            <a:r>
              <a:rPr lang="en-US" sz="3000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Lambda functions, functional interfaces and streams</a:t>
            </a:r>
            <a:endParaRPr lang="en-US" sz="3000" noProof="1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8308" y="2465696"/>
            <a:ext cx="2133600" cy="213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4180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Programming in Java</a:t>
            </a:r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7"/>
              </a:rPr>
              <a:t>https://softuni.bg/courses/java-basics/</a:t>
            </a:r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72816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has no special syntax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</a:p>
          <a:p>
            <a:pPr lvl="1"/>
            <a:r>
              <a:rPr lang="en-US" dirty="0" smtClean="0"/>
              <a:t>It uses pairs of </a:t>
            </a:r>
            <a:r>
              <a:rPr lang="en-US" dirty="0" err="1" smtClean="0"/>
              <a:t>mutator</a:t>
            </a:r>
            <a:r>
              <a:rPr lang="en-US" dirty="0" smtClean="0"/>
              <a:t>/</a:t>
            </a:r>
            <a:r>
              <a:rPr lang="en-US" dirty="0" err="1" smtClean="0"/>
              <a:t>accessor</a:t>
            </a:r>
            <a:r>
              <a:rPr lang="bg-BG" dirty="0" smtClean="0"/>
              <a:t> </a:t>
            </a:r>
            <a:r>
              <a:rPr lang="en-US" dirty="0" smtClean="0"/>
              <a:t>methods</a:t>
            </a:r>
            <a:endParaRPr lang="en-US" dirty="0" smtClean="0"/>
          </a:p>
          <a:p>
            <a:r>
              <a:rPr lang="en-US" dirty="0" smtClean="0"/>
              <a:t>Getters: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getXXX()</a:t>
            </a:r>
            <a:r>
              <a:rPr lang="en-US" noProof="1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isXXX()</a:t>
            </a:r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Setters: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setXXX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in Java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12812" y="3290248"/>
            <a:ext cx="4876800" cy="1107996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 getAge() {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age;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232412" y="3290248"/>
            <a:ext cx="4967400" cy="1107996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boolean isLocal() {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local;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912812" y="5257800"/>
            <a:ext cx="10287000" cy="1107996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setName(String name) {</a:t>
            </a:r>
          </a:p>
          <a:p>
            <a:pPr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this.name = name;</a:t>
            </a:r>
          </a:p>
          <a:p>
            <a:pPr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850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17104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Constructors can be chained (called one from another):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Constructors and Chaining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76074" y="1744479"/>
            <a:ext cx="10576138" cy="4785926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 {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name;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age;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local = false;</a:t>
            </a:r>
          </a:p>
          <a:p>
            <a:pPr lvl="0" defTabSz="91440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Student(String name, int age, boolean local) {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this.setName(name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this.setAge(age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this.setLocal(local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Student(String name, int age) {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this(name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age, false);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0" defTabSz="9144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…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2801100" y="5638800"/>
            <a:ext cx="8779712" cy="953453"/>
          </a:xfrm>
          <a:prstGeom prst="wedgeRoundRectCallout">
            <a:avLst>
              <a:gd name="adj1" fmla="val -55046"/>
              <a:gd name="adj2" fmla="val -54409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Use 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this(…)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to call another constructor from the same class and 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super(…)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to call a constructor from the parent class.</a:t>
            </a:r>
            <a:endParaRPr lang="bg-BG" sz="2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95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 supports access modifiers</a:t>
            </a:r>
          </a:p>
          <a:p>
            <a:pPr lvl="1"/>
            <a:r>
              <a:rPr lang="en-US" dirty="0" smtClean="0"/>
              <a:t>To restrict the class members visibility</a:t>
            </a:r>
          </a:p>
          <a:p>
            <a:r>
              <a:rPr lang="en-US" dirty="0" smtClean="0"/>
              <a:t>Class </a:t>
            </a:r>
            <a:r>
              <a:rPr lang="en-US" dirty="0"/>
              <a:t>members can be: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accessible from any class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accessible from the class itself and all its descendent classes</a:t>
            </a:r>
          </a:p>
          <a:p>
            <a:pPr lvl="1"/>
            <a:r>
              <a:rPr lang="en-US" dirty="0" smtClean="0"/>
              <a:t>(no modifier) </a:t>
            </a:r>
            <a:r>
              <a:rPr lang="en-US" dirty="0"/>
              <a:t>– </a:t>
            </a:r>
            <a:r>
              <a:rPr lang="en-US" dirty="0" smtClean="0"/>
              <a:t>package-level visibility (default)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accessible from the class itself </a:t>
            </a:r>
            <a:r>
              <a:rPr lang="en-US" dirty="0" smtClean="0"/>
              <a:t>only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Modifiers</a:t>
            </a:r>
            <a:endParaRPr lang="en-US" dirty="0"/>
          </a:p>
        </p:txBody>
      </p:sp>
      <p:pic>
        <p:nvPicPr>
          <p:cNvPr id="1028" name="Picture 4" descr="http://img1.wikia.nocookie.net/__cb20130222032714/saintsrow/images/1/18/Stronghold_tags_Pi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489" y="1543050"/>
            <a:ext cx="2399123" cy="165735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08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supports classical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Private field + public </a:t>
            </a:r>
            <a:r>
              <a:rPr lang="en-US" dirty="0" smtClean="0"/>
              <a:t>getter / setter / </a:t>
            </a:r>
            <a:r>
              <a:rPr lang="en-US" dirty="0" smtClean="0"/>
              <a:t>constructors around it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Encapsulation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28348" y="2667000"/>
            <a:ext cx="4572000" cy="3477875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 {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name;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Student(String name) {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this.setName(name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getName() {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name;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100348" y="2667000"/>
            <a:ext cx="6541193" cy="3477875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setName(String name) {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(name == null || name.length() == 0)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throw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IllegalArgumentException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"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cannot be empty");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this.name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name;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ttp://upload.wikimedia.org/wikipedia/commons/thumb/8/82/CPT-OOP-interfaces.svg/2000px-CPT-OOP-interfaces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08" y="4312693"/>
            <a:ext cx="3706004" cy="216430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11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 smtClean="0"/>
              <a:t> in Java are similar to methods in C#</a:t>
            </a:r>
          </a:p>
          <a:p>
            <a:pPr lvl="1"/>
            <a:r>
              <a:rPr lang="en-US" dirty="0" smtClean="0"/>
              <a:t>No default parameter values</a:t>
            </a:r>
          </a:p>
          <a:p>
            <a:pPr lvl="1"/>
            <a:r>
              <a:rPr lang="en-US" dirty="0" smtClean="0"/>
              <a:t>No extension methods</a:t>
            </a:r>
          </a:p>
          <a:p>
            <a:r>
              <a:rPr lang="en-US" dirty="0" smtClean="0"/>
              <a:t>Formatting conventions</a:t>
            </a:r>
          </a:p>
          <a:p>
            <a:pPr lvl="1"/>
            <a:r>
              <a:rPr lang="en-US" dirty="0" smtClean="0"/>
              <a:t>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camelCase</a:t>
            </a:r>
            <a:r>
              <a:rPr lang="en-US" dirty="0" smtClean="0"/>
              <a:t> naming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 smtClean="0"/>
              <a:t> always stays</a:t>
            </a:r>
            <a:br>
              <a:rPr lang="en-US" dirty="0" smtClean="0"/>
            </a:br>
            <a:r>
              <a:rPr lang="en-US" dirty="0" smtClean="0"/>
              <a:t>on the same line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484812" y="2755880"/>
            <a:ext cx="5973621" cy="3416320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incrementAge(int p)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this.age = this.age + p;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toJson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Gson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gson = new Gson();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gson.toJson(this);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json;</a:t>
            </a:r>
          </a:p>
          <a:p>
            <a:pPr lvl="0"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506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supports static members: fields, methods</a:t>
            </a:r>
            <a:r>
              <a:rPr lang="en-US" smtClean="0"/>
              <a:t>, constructors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Members and Constants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84212" y="1984245"/>
            <a:ext cx="10744200" cy="4340355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final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iconFileName = "student-icon.png";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byte[] icon;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icon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loadIcon(iconFileName);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byte[] getIcon() {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icon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defTabSz="914400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8892204" y="2541896"/>
            <a:ext cx="1981200" cy="527804"/>
          </a:xfrm>
          <a:prstGeom prst="wedgeRoundRectCallout">
            <a:avLst>
              <a:gd name="adj1" fmla="val -66882"/>
              <a:gd name="adj2" fmla="val -63278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Constant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999913" y="2623600"/>
            <a:ext cx="2286000" cy="527804"/>
          </a:xfrm>
          <a:prstGeom prst="wedgeRoundRectCallout">
            <a:avLst>
              <a:gd name="adj1" fmla="val -72439"/>
              <a:gd name="adj2" fmla="val 22053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Static field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2720004" y="3310684"/>
            <a:ext cx="3034107" cy="527804"/>
          </a:xfrm>
          <a:prstGeom prst="wedgeRoundRectCallout">
            <a:avLst>
              <a:gd name="adj1" fmla="val -64048"/>
              <a:gd name="adj2" fmla="val 32396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Static constructor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6755211" y="4855192"/>
            <a:ext cx="3034107" cy="527804"/>
          </a:xfrm>
          <a:prstGeom prst="wedgeRoundRectCallout">
            <a:avLst>
              <a:gd name="adj1" fmla="val -64048"/>
              <a:gd name="adj2" fmla="val 32396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Static method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89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2557</Words>
  <Application>Microsoft Office PowerPoint</Application>
  <PresentationFormat>Custom</PresentationFormat>
  <Paragraphs>500</Paragraphs>
  <Slides>37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SoftUni 16x9</vt:lpstr>
      <vt:lpstr>1_SoftUni 16x9</vt:lpstr>
      <vt:lpstr>Object-Oriented Programming in Java</vt:lpstr>
      <vt:lpstr>Table of Contents</vt:lpstr>
      <vt:lpstr>Classes in Java</vt:lpstr>
      <vt:lpstr>Properties in Java</vt:lpstr>
      <vt:lpstr>Constructors and Chaining</vt:lpstr>
      <vt:lpstr>Access Modifiers</vt:lpstr>
      <vt:lpstr>Encapsulation</vt:lpstr>
      <vt:lpstr>Methods</vt:lpstr>
      <vt:lpstr>Static Members and Constants</vt:lpstr>
      <vt:lpstr>Interfaces</vt:lpstr>
      <vt:lpstr>Implementing an Interface</vt:lpstr>
      <vt:lpstr>Abstract Classes</vt:lpstr>
      <vt:lpstr>Inheritance</vt:lpstr>
      <vt:lpstr>Overriding Virtual Methods</vt:lpstr>
      <vt:lpstr>Polymorphism</vt:lpstr>
      <vt:lpstr>Enumerations</vt:lpstr>
      <vt:lpstr>Generic Classes</vt:lpstr>
      <vt:lpstr>Generic Lists</vt:lpstr>
      <vt:lpstr>Packages</vt:lpstr>
      <vt:lpstr>Importing Packages</vt:lpstr>
      <vt:lpstr>Static Import</vt:lpstr>
      <vt:lpstr>Exception Handling</vt:lpstr>
      <vt:lpstr>Checked and Unchecked Exceptions</vt:lpstr>
      <vt:lpstr>Throws Declaration in Methods</vt:lpstr>
      <vt:lpstr>Reading a Text File – Example</vt:lpstr>
      <vt:lpstr>Java Exceptions Hierarchy</vt:lpstr>
      <vt:lpstr>Annotations</vt:lpstr>
      <vt:lpstr>Functional Programming in Java</vt:lpstr>
      <vt:lpstr>Interfaces as Lambda</vt:lpstr>
      <vt:lpstr>Processing Streams of Elements</vt:lpstr>
      <vt:lpstr>java.lang.Object</vt:lpstr>
      <vt:lpstr>Iterable&lt;T&gt; and Iterator&lt;E&gt;</vt:lpstr>
      <vt:lpstr>Comparable&lt;T&gt;</vt:lpstr>
      <vt:lpstr>Summary</vt:lpstr>
      <vt:lpstr>Object-Oriented Programming in Java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OOP</dc:title>
  <dc:subject>Software Development Course</dc:subject>
  <dc:creator/>
  <cp:keywords>OOP, object-oriented programming, Java,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2015-09-13T15:20:11Z</dcterms:modified>
  <cp:category>PHP,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